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89186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64047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38560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09259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58899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5459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424393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7018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27678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3151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65568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09970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02778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27518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26238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3584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58360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F20FC-9E05-4389-8F06-26B62E8E045F}" type="datetimeFigureOut">
              <a:rPr lang="hu-HU" smtClean="0"/>
              <a:t>2022. 06. 01.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47EB3-C4E5-46FE-84F8-CCF60AB008A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51339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  <p:sldLayoutId id="2147483996" r:id="rId12"/>
    <p:sldLayoutId id="2147483997" r:id="rId13"/>
    <p:sldLayoutId id="2147483998" r:id="rId14"/>
    <p:sldLayoutId id="2147483999" r:id="rId15"/>
    <p:sldLayoutId id="2147484000" r:id="rId16"/>
    <p:sldLayoutId id="214748400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FAC191-FD59-96FD-7E0E-D7060DD27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5115" y="937775"/>
            <a:ext cx="7817726" cy="3187817"/>
          </a:xfr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Az ókeresztény irodalom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E23C48B-4600-E03C-6E46-45D907FF6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5115" y="4125592"/>
            <a:ext cx="7817726" cy="1117687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hu-HU" dirty="0"/>
              <a:t>Az ókeresztény irodalom és annak műfajai,képviselői.</a:t>
            </a:r>
          </a:p>
        </p:txBody>
      </p:sp>
    </p:spTree>
    <p:extLst>
      <p:ext uri="{BB962C8B-B14F-4D97-AF65-F5344CB8AC3E}">
        <p14:creationId xmlns:p14="http://schemas.microsoft.com/office/powerpoint/2010/main" val="322722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AE26CE-D746-748A-AD68-1486F8C40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5203"/>
            <a:ext cx="10515600" cy="922791"/>
          </a:xfr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hu-HU" sz="5400" dirty="0">
                <a:solidFill>
                  <a:schemeClr val="bg1"/>
                </a:solidFill>
              </a:rPr>
              <a:t>Készítette:Visegrádi Tamás</a:t>
            </a:r>
          </a:p>
        </p:txBody>
      </p:sp>
    </p:spTree>
    <p:extLst>
      <p:ext uri="{BB962C8B-B14F-4D97-AF65-F5344CB8AC3E}">
        <p14:creationId xmlns:p14="http://schemas.microsoft.com/office/powerpoint/2010/main" val="314414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63D301-E67C-37C8-DC54-578B36443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3200" dirty="0">
                <a:solidFill>
                  <a:schemeClr val="bg1"/>
                </a:solidFill>
              </a:rPr>
              <a:t>Az ókeresztény irodalom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33D0DC6-1670-E59B-1066-3B6CD72C5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hu-HU" b="0" i="0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hu-HU" b="0" i="0" dirty="0">
              <a:effectLst/>
              <a:latin typeface="Arial" panose="020B0604020202020204" pitchFamily="34" charset="0"/>
            </a:endParaRPr>
          </a:p>
          <a:p>
            <a:endParaRPr lang="hu-HU" sz="1800" b="0" i="0" dirty="0">
              <a:effectLst/>
              <a:latin typeface="Arial" panose="020B0604020202020204" pitchFamily="34" charset="0"/>
            </a:endParaRPr>
          </a:p>
          <a:p>
            <a:endParaRPr lang="hu-HU" sz="1800" dirty="0">
              <a:latin typeface="Arial" panose="020B0604020202020204" pitchFamily="34" charset="0"/>
            </a:endParaRPr>
          </a:p>
          <a:p>
            <a:endParaRPr lang="hu-HU" sz="1800" b="0" i="0" dirty="0">
              <a:effectLst/>
              <a:latin typeface="Arial" panose="020B0604020202020204" pitchFamily="34" charset="0"/>
            </a:endParaRPr>
          </a:p>
          <a:p>
            <a:endParaRPr lang="hu-HU" sz="1800" dirty="0">
              <a:latin typeface="Arial" panose="020B0604020202020204" pitchFamily="34" charset="0"/>
            </a:endParaRPr>
          </a:p>
          <a:p>
            <a:endParaRPr lang="hu-HU" sz="1800" b="0" i="0" dirty="0">
              <a:effectLst/>
              <a:latin typeface="Arial" panose="020B0604020202020204" pitchFamily="34" charset="0"/>
            </a:endParaRPr>
          </a:p>
          <a:p>
            <a:endParaRPr lang="hu-HU" sz="18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hu-HU" sz="1800" b="0" i="0" dirty="0">
              <a:effectLst/>
              <a:latin typeface="+mj-lt"/>
            </a:endParaRPr>
          </a:p>
          <a:p>
            <a:pPr marL="0" indent="0">
              <a:buNone/>
            </a:pPr>
            <a:r>
              <a:rPr lang="hu-HU" dirty="0">
                <a:solidFill>
                  <a:schemeClr val="accent1"/>
                </a:solidFill>
                <a:sym typeface="Wingdings" panose="05000000000000000000" pitchFamily="2" charset="2"/>
              </a:rPr>
              <a:t> </a:t>
            </a:r>
            <a:r>
              <a:rPr lang="hu-HU" sz="2100" b="0" i="0" dirty="0">
                <a:effectLst/>
                <a:latin typeface="+mj-lt"/>
              </a:rPr>
              <a:t>Az ókeresztény irodalom 2-5.század között keletkezett. Nem vetette el az </a:t>
            </a:r>
            <a:r>
              <a:rPr lang="hu-HU" sz="2100" dirty="0">
                <a:latin typeface="+mj-lt"/>
              </a:rPr>
              <a:t>antik</a:t>
            </a:r>
            <a:r>
              <a:rPr lang="hu-HU" sz="2100" b="0" i="0" dirty="0">
                <a:effectLst/>
                <a:latin typeface="+mj-lt"/>
              </a:rPr>
              <a:t> műveltséget,</a:t>
            </a:r>
            <a:r>
              <a:rPr lang="en-US" sz="2100" b="0" i="0" dirty="0">
                <a:effectLst/>
                <a:latin typeface="+mj-lt"/>
              </a:rPr>
              <a:t> szerves része lett a kereszténység is.</a:t>
            </a:r>
            <a:endParaRPr lang="hu-HU" sz="2100" b="0" i="0" dirty="0">
              <a:effectLst/>
              <a:latin typeface="+mj-lt"/>
            </a:endParaRPr>
          </a:p>
          <a:p>
            <a:pPr marL="0" indent="0">
              <a:buNone/>
            </a:pPr>
            <a:r>
              <a:rPr lang="hu-HU" dirty="0">
                <a:solidFill>
                  <a:schemeClr val="accent1"/>
                </a:solidFill>
                <a:sym typeface="Wingdings" panose="05000000000000000000" pitchFamily="2" charset="2"/>
              </a:rPr>
              <a:t> </a:t>
            </a:r>
            <a:r>
              <a:rPr lang="hu-HU" sz="2100" dirty="0"/>
              <a:t>A középkor beköszöntével átveszi a helyét keleten a bizánci irodalom</a:t>
            </a:r>
            <a:endParaRPr lang="hu-HU" sz="2100" dirty="0">
              <a:latin typeface="+mj-lt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C33B6C8-1C93-1010-3A7E-98E799862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652" y="1708331"/>
            <a:ext cx="2323752" cy="2952482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73338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7BC746-1706-0DCB-D97D-18BCF10B1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3200" dirty="0">
                <a:solidFill>
                  <a:schemeClr val="bg1"/>
                </a:solidFill>
              </a:rPr>
              <a:t>Az ókeresztény irodalom fontosabb képviselői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786C412-C645-9D1D-DAC6-BDA96C6CB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823" y="1619075"/>
            <a:ext cx="10221641" cy="4387442"/>
          </a:xfrm>
        </p:spPr>
        <p:txBody>
          <a:bodyPr/>
          <a:lstStyle/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sz="20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000" dirty="0">
                <a:sym typeface="Wingdings" panose="05000000000000000000" pitchFamily="2" charset="2"/>
              </a:rPr>
              <a:t> </a:t>
            </a:r>
            <a:r>
              <a:rPr lang="hu-HU" sz="2000" dirty="0"/>
              <a:t>Szent Ágoston</a:t>
            </a:r>
          </a:p>
          <a:p>
            <a:pPr marL="0" indent="0">
              <a:buNone/>
            </a:pPr>
            <a:r>
              <a:rPr lang="hu-HU" sz="20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000" dirty="0">
                <a:sym typeface="Wingdings" panose="05000000000000000000" pitchFamily="2" charset="2"/>
              </a:rPr>
              <a:t> </a:t>
            </a:r>
            <a:r>
              <a:rPr lang="hu-HU" sz="2000" dirty="0"/>
              <a:t>Szent Iréneusz</a:t>
            </a:r>
          </a:p>
          <a:p>
            <a:pPr marL="0" indent="0">
              <a:buNone/>
            </a:pPr>
            <a:r>
              <a:rPr lang="hu-HU" sz="20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000" dirty="0">
                <a:sym typeface="Wingdings" panose="05000000000000000000" pitchFamily="2" charset="2"/>
              </a:rPr>
              <a:t> </a:t>
            </a:r>
            <a:r>
              <a:rPr lang="hu-HU" sz="2000" dirty="0"/>
              <a:t>Alexandria Szent Kelemen</a:t>
            </a:r>
          </a:p>
          <a:p>
            <a:pPr marL="0" indent="0">
              <a:buNone/>
            </a:pPr>
            <a:r>
              <a:rPr lang="hu-HU" sz="20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000" dirty="0">
                <a:sym typeface="Wingdings" panose="05000000000000000000" pitchFamily="2" charset="2"/>
              </a:rPr>
              <a:t> </a:t>
            </a:r>
            <a:r>
              <a:rPr lang="hu-HU" sz="2000" dirty="0"/>
              <a:t>Szent Jeromos</a:t>
            </a:r>
          </a:p>
          <a:p>
            <a:pPr marL="0" indent="0">
              <a:buNone/>
            </a:pPr>
            <a:endParaRPr lang="hu-HU" sz="2000" dirty="0"/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8C061C9-B185-A794-95CC-590EE60A1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666" y="3827371"/>
            <a:ext cx="2039825" cy="2800231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C22083D2-3164-6EA4-9931-44521458D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23" y="3788052"/>
            <a:ext cx="2225353" cy="2839550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411F35E6-EE44-2AC1-A7DB-D2B798AE2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080" y="3788052"/>
            <a:ext cx="2325301" cy="2839550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72878FC1-3A76-DD5F-84A3-A6BAD746C5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6205" y="3788052"/>
            <a:ext cx="2136854" cy="2839550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87501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F3A24E-80CF-2E32-333B-24692E2C0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3200" dirty="0">
                <a:solidFill>
                  <a:schemeClr val="bg1"/>
                </a:solidFill>
              </a:rPr>
              <a:t>Az ókeresztény műfajok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645EDC2-49AA-94DA-70E5-D4912254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dirty="0"/>
              <a:t>Bibliai szövegmagyarázat</a:t>
            </a: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dirty="0"/>
              <a:t>Prédikáció</a:t>
            </a: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dirty="0"/>
              <a:t>Katekézis</a:t>
            </a: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dirty="0"/>
              <a:t>Vitairat</a:t>
            </a: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dirty="0"/>
              <a:t>Mártirakta</a:t>
            </a: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dirty="0"/>
              <a:t>Legenda</a:t>
            </a: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dirty="0"/>
              <a:t>Regulák</a:t>
            </a: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dirty="0"/>
              <a:t>Apokrif</a:t>
            </a: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dirty="0"/>
              <a:t>egyháztörténet</a:t>
            </a:r>
          </a:p>
        </p:txBody>
      </p:sp>
    </p:spTree>
    <p:extLst>
      <p:ext uri="{BB962C8B-B14F-4D97-AF65-F5344CB8AC3E}">
        <p14:creationId xmlns:p14="http://schemas.microsoft.com/office/powerpoint/2010/main" val="3085019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35A12D-ACE4-34BA-FC0C-1EEDAD7AD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3200" dirty="0">
                <a:solidFill>
                  <a:schemeClr val="bg1"/>
                </a:solidFill>
              </a:rPr>
              <a:t>Bibliai szövegmagyarázat és prédikáció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E87931C-487D-6215-E350-A8AC84937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13103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hu-HU" dirty="0"/>
              <a:t> </a:t>
            </a:r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endParaRPr lang="hu-HU" sz="1800" dirty="0"/>
          </a:p>
          <a:p>
            <a:pPr marL="0" indent="0">
              <a:buNone/>
            </a:pPr>
            <a:r>
              <a:rPr lang="hu-HU" sz="32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3200" dirty="0">
                <a:sym typeface="Wingdings" panose="05000000000000000000" pitchFamily="2" charset="2"/>
              </a:rPr>
              <a:t> </a:t>
            </a:r>
            <a:r>
              <a:rPr lang="hu-HU" sz="2900" dirty="0">
                <a:latin typeface="+mj-lt"/>
                <a:cs typeface="Arial" panose="020B0604020202020204" pitchFamily="34" charset="0"/>
              </a:rPr>
              <a:t>Bibliai szövegmagyarázat:</a:t>
            </a:r>
            <a:r>
              <a:rPr lang="hu-HU" sz="2900" dirty="0">
                <a:solidFill>
                  <a:srgbClr val="202122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hu-HU" sz="2900" dirty="0">
                <a:latin typeface="+mj-lt"/>
                <a:cs typeface="Arial" panose="020B0604020202020204" pitchFamily="34" charset="0"/>
              </a:rPr>
              <a:t>Vallásos</a:t>
            </a:r>
            <a:r>
              <a:rPr lang="hu-HU" sz="2900" b="0" i="0" dirty="0">
                <a:effectLst/>
                <a:latin typeface="+mj-lt"/>
                <a:cs typeface="Arial" panose="020B0604020202020204" pitchFamily="34" charset="0"/>
              </a:rPr>
              <a:t> szakkifejezés, jelentése: szövegmagyarázat, szentírás-magyarázat.</a:t>
            </a:r>
          </a:p>
          <a:p>
            <a:pPr marL="0" indent="0">
              <a:buNone/>
            </a:pPr>
            <a:r>
              <a:rPr lang="hu-HU" sz="32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3200" dirty="0">
                <a:sym typeface="Wingdings" panose="05000000000000000000" pitchFamily="2" charset="2"/>
              </a:rPr>
              <a:t> </a:t>
            </a:r>
            <a:r>
              <a:rPr lang="hu-HU" sz="2900" dirty="0">
                <a:latin typeface="+mj-lt"/>
                <a:cs typeface="Arial" panose="020B0604020202020204" pitchFamily="34" charset="0"/>
              </a:rPr>
              <a:t>Prédikáció: </a:t>
            </a:r>
            <a:r>
              <a:rPr lang="hu-HU" sz="2900" b="0" i="0" dirty="0">
                <a:effectLst/>
                <a:latin typeface="+mj-lt"/>
                <a:cs typeface="Arial" panose="020B0604020202020204" pitchFamily="34" charset="0"/>
              </a:rPr>
              <a:t>vallásos értelemben egyházi beszéd, amely általában az istentisztelet keretében hangzik el. </a:t>
            </a:r>
            <a:endParaRPr lang="hu-HU" sz="2900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0E479FA-D645-8E24-9A25-C0371284C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536" y="1966309"/>
            <a:ext cx="2476500" cy="3057525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C7B2CF07-843B-A7DD-F68C-8E9D48D5D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7251" y="1966310"/>
            <a:ext cx="3006644" cy="3057525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29322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914BC78-5CAF-50C6-8AE5-9F1CE8CCA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sz="3200" dirty="0">
                <a:solidFill>
                  <a:schemeClr val="bg1"/>
                </a:solidFill>
              </a:rPr>
              <a:t>Katekézis és vitairat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A4AC27-2481-B7A5-CEDE-61040EAE6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53651"/>
            <a:ext cx="9613861" cy="359931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u-HU" dirty="0"/>
              <a:t> 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sz="1800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hu-HU" sz="1800" dirty="0">
                <a:solidFill>
                  <a:schemeClr val="accent1"/>
                </a:solidFill>
                <a:sym typeface="Wingdings" panose="05000000000000000000" pitchFamily="2" charset="2"/>
              </a:rPr>
              <a:t> </a:t>
            </a:r>
            <a:r>
              <a:rPr lang="hu-HU" sz="1800" dirty="0">
                <a:latin typeface="+mj-lt"/>
              </a:rPr>
              <a:t>Katekézis: röviden káténak nevezzük. </a:t>
            </a:r>
            <a:r>
              <a:rPr lang="hu-HU" sz="1900" dirty="0"/>
              <a:t>Legjelentősebb katekizmus a Jeruzsálemi Szent Cirill írta Katekézisek voltak.</a:t>
            </a:r>
            <a:endParaRPr lang="hu-HU" sz="1900" dirty="0">
              <a:latin typeface="+mj-lt"/>
            </a:endParaRPr>
          </a:p>
          <a:p>
            <a:pPr marL="0" indent="0">
              <a:buNone/>
            </a:pPr>
            <a:r>
              <a:rPr lang="hu-HU" sz="18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1800" dirty="0">
                <a:sym typeface="Wingdings" panose="05000000000000000000" pitchFamily="2" charset="2"/>
              </a:rPr>
              <a:t> </a:t>
            </a:r>
            <a:r>
              <a:rPr lang="hu-HU" sz="1800" dirty="0">
                <a:latin typeface="+mj-lt"/>
              </a:rPr>
              <a:t>Vitairat: </a:t>
            </a:r>
            <a:r>
              <a:rPr lang="hu-HU" sz="1800" b="0" i="0" dirty="0">
                <a:effectLst/>
                <a:latin typeface="+mj-lt"/>
              </a:rPr>
              <a:t>A vitairat publicisztikai műfaj és nyomtatásban közzétett írásmű.</a:t>
            </a:r>
            <a:endParaRPr lang="hu-HU" sz="1800" dirty="0">
              <a:latin typeface="+mj-lt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590E28E-BBE0-0FF5-2667-F9A0E4D22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17029"/>
            <a:ext cx="2194157" cy="3245794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8A0890D1-84BB-98B1-2120-5E536516C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208" y="1834166"/>
            <a:ext cx="3699370" cy="2811521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406099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989808-6184-306C-C5C9-93972CA73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3200" dirty="0">
                <a:solidFill>
                  <a:schemeClr val="bg1"/>
                </a:solidFill>
              </a:rPr>
              <a:t>Mártirakta és legenda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68D97F-51C2-99B5-FE6B-BD50C9124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583809"/>
            <a:ext cx="9613861" cy="344787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hu-HU" sz="2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hu-HU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hu-HU" sz="2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hu-HU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hu-HU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hu-HU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hu-HU" sz="2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hu-HU" sz="2100" b="0" i="0" dirty="0">
              <a:effectLst/>
              <a:latin typeface="+mj-lt"/>
            </a:endParaRP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sz="2100" b="0" i="0" dirty="0">
                <a:effectLst/>
                <a:latin typeface="+mj-lt"/>
              </a:rPr>
              <a:t>Mártikrakta: a vértanúkkal kapcsolatos hivatalos bírósági eljárások jegyzőkönyvei illetve történetei.</a:t>
            </a:r>
          </a:p>
          <a:p>
            <a:pPr marL="0" indent="0">
              <a:buNone/>
            </a:pPr>
            <a:r>
              <a:rPr lang="hu-HU" sz="24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sz="2100" dirty="0">
                <a:latin typeface="+mj-lt"/>
              </a:rPr>
              <a:t>Legenda: A legenda általában egy vallási szempontból fontos személy,pap történetéről szólt.</a:t>
            </a:r>
            <a:endParaRPr lang="hu-HU" sz="2100" b="0" i="0" dirty="0">
              <a:effectLst/>
              <a:latin typeface="+mj-lt"/>
            </a:endParaRPr>
          </a:p>
          <a:p>
            <a:pPr marL="0" indent="0">
              <a:buNone/>
            </a:pPr>
            <a:endParaRPr lang="hu-HU" sz="2400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84BA804-A0B4-15C2-2314-A0F1179CC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113" y="2107455"/>
            <a:ext cx="2938333" cy="2658966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BBA4B71-6387-7922-37FF-0971C65D4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605" y="2020283"/>
            <a:ext cx="2138678" cy="2817433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210938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68B8801-4CB8-610F-17AA-205B5FE62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sz="3200" dirty="0">
                <a:solidFill>
                  <a:schemeClr val="bg1"/>
                </a:solidFill>
              </a:rPr>
              <a:t>Regulák és Apokrifek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0AD73D0-A25A-EC65-EB81-6D1903E93C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48917"/>
            <a:ext cx="9613861" cy="402671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hu-HU" sz="2400" dirty="0"/>
          </a:p>
          <a:p>
            <a:pPr marL="0" indent="0">
              <a:buNone/>
            </a:pPr>
            <a:endParaRPr lang="hu-HU" sz="2400" dirty="0"/>
          </a:p>
          <a:p>
            <a:pPr marL="0" indent="0">
              <a:buNone/>
            </a:pPr>
            <a:endParaRPr lang="hu-HU" sz="2400" dirty="0"/>
          </a:p>
          <a:p>
            <a:pPr marL="0" indent="0">
              <a:buNone/>
            </a:pPr>
            <a:endParaRPr lang="hu-HU" sz="2400" dirty="0"/>
          </a:p>
          <a:p>
            <a:pPr marL="0" indent="0">
              <a:buNone/>
            </a:pPr>
            <a:endParaRPr lang="hu-HU" sz="2400" dirty="0"/>
          </a:p>
          <a:p>
            <a:pPr marL="0" indent="0">
              <a:buNone/>
            </a:pPr>
            <a:endParaRPr lang="hu-HU" sz="2400" dirty="0"/>
          </a:p>
          <a:p>
            <a:pPr marL="0" indent="0">
              <a:buNone/>
            </a:pPr>
            <a:endParaRPr lang="hu-HU" sz="1900" dirty="0">
              <a:latin typeface="+mj-lt"/>
            </a:endParaRPr>
          </a:p>
          <a:p>
            <a:pPr marL="0" indent="0">
              <a:buNone/>
            </a:pPr>
            <a:r>
              <a:rPr lang="hu-HU" sz="18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1800" dirty="0">
                <a:sym typeface="Wingdings" panose="05000000000000000000" pitchFamily="2" charset="2"/>
              </a:rPr>
              <a:t> </a:t>
            </a:r>
            <a:r>
              <a:rPr lang="hu-HU" sz="1900" dirty="0">
                <a:latin typeface="+mj-lt"/>
              </a:rPr>
              <a:t>Regula: a</a:t>
            </a:r>
            <a:r>
              <a:rPr lang="hu-HU" sz="1900" b="0" i="0" dirty="0">
                <a:effectLst/>
                <a:latin typeface="+mj-lt"/>
              </a:rPr>
              <a:t> regula a vallásokban azoknak a szabályzatoknak a gyűjteménye amik segítik az életeszmély megvalósítását.</a:t>
            </a:r>
          </a:p>
          <a:p>
            <a:pPr marL="0" indent="0">
              <a:buNone/>
            </a:pPr>
            <a:r>
              <a:rPr lang="hu-HU" sz="1800" dirty="0">
                <a:solidFill>
                  <a:schemeClr val="accent1"/>
                </a:solidFill>
                <a:sym typeface="Wingdings" panose="05000000000000000000" pitchFamily="2" charset="2"/>
              </a:rPr>
              <a:t></a:t>
            </a:r>
            <a:r>
              <a:rPr lang="hu-HU" sz="1800" dirty="0">
                <a:sym typeface="Wingdings" panose="05000000000000000000" pitchFamily="2" charset="2"/>
              </a:rPr>
              <a:t> </a:t>
            </a:r>
            <a:r>
              <a:rPr lang="hu-HU" sz="1900" dirty="0">
                <a:latin typeface="+mj-lt"/>
              </a:rPr>
              <a:t>Apokrif: bibliai könyvekhez hasonló zsidó és keresztény iratok.</a:t>
            </a:r>
            <a:endParaRPr lang="hu-HU" sz="1900" b="0" i="0" dirty="0">
              <a:effectLst/>
              <a:latin typeface="+mj-lt"/>
            </a:endParaRPr>
          </a:p>
          <a:p>
            <a:endParaRPr lang="hu-HU" sz="2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2CA3DB2-FE3A-6769-EC51-F47BE2DB9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818" y="2143584"/>
            <a:ext cx="2095500" cy="2762250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9C0DDA78-81F4-85D1-8A0C-9284222F9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093" y="1947972"/>
            <a:ext cx="4072788" cy="2957862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202987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2F2FB9-309B-2D71-7451-9DBB7EBF5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3200" dirty="0">
                <a:solidFill>
                  <a:schemeClr val="bg1"/>
                </a:solidFill>
              </a:rPr>
              <a:t>Egyháztörténetek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D417590-5660-6E60-B4FE-D3C454348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763" y="2001313"/>
            <a:ext cx="9613861" cy="3599316"/>
          </a:xfrm>
        </p:spPr>
        <p:txBody>
          <a:bodyPr/>
          <a:lstStyle/>
          <a:p>
            <a:pPr marL="0" indent="0">
              <a:buNone/>
            </a:pPr>
            <a:endParaRPr lang="hu-HU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hu-HU" sz="1800" b="0" i="0" dirty="0">
                <a:solidFill>
                  <a:schemeClr val="accent1"/>
                </a:solidFill>
                <a:effectLst/>
                <a:sym typeface="Wingdings" panose="05000000000000000000" pitchFamily="2" charset="2"/>
              </a:rPr>
              <a:t> </a:t>
            </a:r>
            <a:r>
              <a:rPr lang="hu-HU" sz="1800" b="0" i="0" dirty="0">
                <a:effectLst/>
              </a:rPr>
              <a:t>Egyháztörténet vagy egyháztörténelem alatt Jézus Krisztus egyházának történetét értik.</a:t>
            </a:r>
          </a:p>
          <a:p>
            <a:pPr marL="0" indent="0">
              <a:buNone/>
            </a:pPr>
            <a:r>
              <a:rPr lang="hu-HU" sz="1800" dirty="0">
                <a:solidFill>
                  <a:schemeClr val="accent1"/>
                </a:solidFill>
                <a:sym typeface="Wingdings" panose="05000000000000000000" pitchFamily="2" charset="2"/>
              </a:rPr>
              <a:t> </a:t>
            </a:r>
            <a:r>
              <a:rPr lang="hu-HU" sz="1800" dirty="0">
                <a:sym typeface="Wingdings" panose="05000000000000000000" pitchFamily="2" charset="2"/>
              </a:rPr>
              <a:t>r</a:t>
            </a:r>
            <a:r>
              <a:rPr lang="hu-HU" sz="1800" dirty="0"/>
              <a:t>észben eredetiek: emlékek (egyházi épületek, szerek, érmek, általában az egyházi életre vonatkozó képzőművészeti tárgyak)</a:t>
            </a:r>
          </a:p>
          <a:p>
            <a:pPr>
              <a:buFont typeface="Wingdings" panose="05000000000000000000" pitchFamily="2" charset="2"/>
              <a:buChar char="l"/>
            </a:pPr>
            <a:endParaRPr lang="hu-HU" sz="1800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83B7B4C-ECD9-D5E8-1414-E7DB16FCF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5058" y="3429000"/>
            <a:ext cx="2586604" cy="3170551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1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4174436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143</TotalTime>
  <Words>259</Words>
  <Application>Microsoft Office PowerPoint</Application>
  <PresentationFormat>Szélesvásznú</PresentationFormat>
  <Paragraphs>81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arial</vt:lpstr>
      <vt:lpstr>Trebuchet MS</vt:lpstr>
      <vt:lpstr>Wingdings</vt:lpstr>
      <vt:lpstr>Berlin</vt:lpstr>
      <vt:lpstr>Az ókeresztény irodalom</vt:lpstr>
      <vt:lpstr>Az ókeresztény irodalom</vt:lpstr>
      <vt:lpstr>Az ókeresztény irodalom fontosabb képviselői</vt:lpstr>
      <vt:lpstr>Az ókeresztény műfajok</vt:lpstr>
      <vt:lpstr>Bibliai szövegmagyarázat és prédikáció</vt:lpstr>
      <vt:lpstr>Katekézis és vitairat</vt:lpstr>
      <vt:lpstr>Mártirakta és legenda</vt:lpstr>
      <vt:lpstr>Regulák és Apokrifek</vt:lpstr>
      <vt:lpstr>Egyháztörténetek</vt:lpstr>
      <vt:lpstr>Készítette:Visegrádi Tamás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 ókeresztény irodalom</dc:title>
  <dc:creator>visegradi.tamas20050827@szentgyorgyi-nmszc.hu</dc:creator>
  <cp:lastModifiedBy>visegradi.tamas20050827@szentgyorgyi-nmszc.hu</cp:lastModifiedBy>
  <cp:revision>6</cp:revision>
  <dcterms:created xsi:type="dcterms:W3CDTF">2022-05-24T17:42:59Z</dcterms:created>
  <dcterms:modified xsi:type="dcterms:W3CDTF">2022-06-01T13:59:31Z</dcterms:modified>
</cp:coreProperties>
</file>

<file path=docProps/thumbnail.jpeg>
</file>